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33"/>
  </p:notesMasterIdLst>
  <p:sldIdLst>
    <p:sldId id="256" r:id="rId2"/>
    <p:sldId id="275" r:id="rId3"/>
    <p:sldId id="272" r:id="rId4"/>
    <p:sldId id="306" r:id="rId5"/>
    <p:sldId id="290" r:id="rId6"/>
    <p:sldId id="283" r:id="rId7"/>
    <p:sldId id="315" r:id="rId8"/>
    <p:sldId id="284" r:id="rId9"/>
    <p:sldId id="285" r:id="rId10"/>
    <p:sldId id="295" r:id="rId11"/>
    <p:sldId id="257" r:id="rId12"/>
    <p:sldId id="311" r:id="rId13"/>
    <p:sldId id="312" r:id="rId14"/>
    <p:sldId id="259" r:id="rId15"/>
    <p:sldId id="313" r:id="rId16"/>
    <p:sldId id="291" r:id="rId17"/>
    <p:sldId id="316" r:id="rId18"/>
    <p:sldId id="297" r:id="rId19"/>
    <p:sldId id="262" r:id="rId20"/>
    <p:sldId id="314" r:id="rId21"/>
    <p:sldId id="260" r:id="rId22"/>
    <p:sldId id="264" r:id="rId23"/>
    <p:sldId id="265" r:id="rId24"/>
    <p:sldId id="263" r:id="rId25"/>
    <p:sldId id="266" r:id="rId26"/>
    <p:sldId id="261" r:id="rId27"/>
    <p:sldId id="267" r:id="rId28"/>
    <p:sldId id="310" r:id="rId29"/>
    <p:sldId id="258" r:id="rId30"/>
    <p:sldId id="298" r:id="rId31"/>
    <p:sldId id="305" r:id="rId3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7" d="100"/>
          <a:sy n="37" d="100"/>
        </p:scale>
        <p:origin x="2016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E7F6A-7392-4722-8043-D4AA673D778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DEC84-D693-48A2-95D1-60E5A42AA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9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2ED1-73DF-428A-86F9-AC6CDC660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CDE81-1CF6-4141-8583-7BF832220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E0E37-66C1-4DA6-B736-0987853CF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9D74E-1374-4401-9E40-A092A192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BE652-F87B-4701-82AD-416646A6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4B58-E8E6-44D0-8C99-ED52B15A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E29F2-185D-4A5A-BC06-4AAB4EDDD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A7698-2702-47A3-B50A-B33D0F52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AA3C-6FC2-4B20-ACFE-3F317180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1B8CC-7FB4-4BA0-B6DB-886E3423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FD5D8B-3678-47ED-A783-5DC130C7D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9862A-99B7-4E48-B043-8EABC0C46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48588-9381-4ADC-8746-492CAD4B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23A9C-E2D4-4C85-84C3-9138284C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C8702-DD16-4C01-87CD-DD4044FE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C692-7ADA-43D9-AA7D-E7F7A725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C08CF-9A31-44FB-9A82-D739151DD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84BEE-D3FD-4C23-993E-269BDD81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73DB9-E31A-4CC9-BE6A-3481DBF3B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38DF-FD4A-4167-9C59-08E3E9C7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0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8FEC-6528-475B-BEA3-C98365F9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676D8-49FF-43ED-A31C-11CAC0782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3DE15-7EAD-4F0E-806B-C24F403D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FB8A0-6739-4A20-8D28-D43C53371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0CFEE-2271-4EAD-85FA-8E8D4DE2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3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67200-003B-4BD4-B76C-88FFA9DE6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6B646-AE46-4DAF-A25F-6083BD0D0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0802D-46BF-431A-AA01-25D002512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B24FA-6F0E-412B-9AB7-96AA6088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3127C-8E50-457B-9F51-17122B1E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2FA54-98FA-4E18-BAAF-621C01F0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9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8EF2-0D03-499E-B7F5-CA0BC196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81E3D-8D1A-4A6E-92A5-98594D263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3F877-FB42-4DBE-8A9B-CA786520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FD16B-4AF6-489C-8D31-4BBB7A349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4F549-CA34-4C82-AE34-009444225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DA2BA0-2718-4565-A155-613305B8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A4C3A-11E1-4F26-AA59-CC9FBF81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74A85-88EC-4FCA-BB49-95F037AC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3611B-4C73-4D8E-834B-8F8A32A0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22B0E-751C-4437-971B-A0CF70F4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24D5E-8B1B-429E-AC69-F10EE3E3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7474B-6010-4469-BDD2-12E3CB86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C7D82-C064-4EB6-8ECB-EF27FD1C2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60CDD-80D6-4FE8-BA03-1EEA8B0A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5D1C1-C982-4FC7-A68E-AE6A3ED5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4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EE9-C4DE-41B4-A0AE-BE12620B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E0888-BDE1-45B0-92AC-BD89D044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20000-87C0-416E-BAC6-F09E6E4D8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335EA-BD10-434B-B4F7-EA18ACE31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27476-E130-4BB1-BAFE-B6E6D526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102FD-B32D-4DF3-B11C-EF5A8799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6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D2B2-5EB4-4BD0-ABC5-3F115913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21837-86A6-4FD7-8044-77642F1A2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1B3C2-2F56-4269-AE88-5EBAC4CDA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224F6-33F0-4946-B8E8-FFBAAF7E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A2BB-7FE1-41BB-B5C3-76B63F2EE46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9DC1C-1710-4835-9960-87ACF9234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CCEF0-8EA6-439A-A440-AEAF3B45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9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0D91E-A5DC-42E6-97FF-5B66BA53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5118E-5B6B-41EB-B8A8-5E66C29E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0E68B-BF13-4D50-8303-4953B1B0C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1A2BB-7FE1-41BB-B5C3-76B63F2EE463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8FA36-7DFD-4A31-8F19-DC9E932E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10AA9-E5F1-4510-B416-14BEA6E67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6E9A1-643A-4E4D-BC43-C0034ED1C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7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mailto:Advisor-LWL@LNHSPTSA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B2E3-FEE2-4E12-BA98-5EAF2E42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4088" y="233644"/>
            <a:ext cx="8301693" cy="45323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LNHS</a:t>
            </a:r>
            <a:r>
              <a:rPr lang="en-US" dirty="0">
                <a:latin typeface="Lucida Fax" panose="02060602050505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PTSA </a:t>
            </a:r>
            <a:br>
              <a:rPr lang="en-US" dirty="0"/>
            </a:br>
            <a:r>
              <a:rPr lang="en-US" sz="5800" dirty="0">
                <a:solidFill>
                  <a:schemeClr val="bg2">
                    <a:lumMod val="50000"/>
                  </a:schemeClr>
                </a:solidFill>
              </a:rPr>
              <a:t>Wednesday, April 26, 2023</a:t>
            </a:r>
            <a:br>
              <a:rPr lang="en-US" sz="5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800" dirty="0">
                <a:solidFill>
                  <a:schemeClr val="bg2">
                    <a:lumMod val="50000"/>
                  </a:schemeClr>
                </a:solidFill>
              </a:rPr>
              <a:t>6:30pm</a:t>
            </a:r>
            <a:br>
              <a:rPr lang="en-US" sz="5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800" dirty="0">
                <a:solidFill>
                  <a:schemeClr val="bg2">
                    <a:lumMod val="50000"/>
                  </a:schemeClr>
                </a:solidFill>
              </a:rPr>
              <a:t>General Meeting &amp;</a:t>
            </a:r>
            <a:br>
              <a:rPr lang="en-US" sz="5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5800" dirty="0">
                <a:solidFill>
                  <a:schemeClr val="bg2">
                    <a:lumMod val="50000"/>
                  </a:schemeClr>
                </a:solidFill>
              </a:rPr>
              <a:t>Annual Board Elections</a:t>
            </a:r>
            <a:br>
              <a:rPr lang="en-US" dirty="0"/>
            </a:br>
            <a:r>
              <a:rPr lang="en-US" sz="2200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8237F-D0EF-4493-A3A1-FCAB7EBB7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836" y="4935392"/>
            <a:ext cx="11970327" cy="163167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Followed By </a:t>
            </a:r>
          </a:p>
          <a:p>
            <a:r>
              <a:rPr lang="en-US" sz="4200" b="1" i="1" dirty="0">
                <a:solidFill>
                  <a:schemeClr val="accent1">
                    <a:lumMod val="75000"/>
                  </a:schemeClr>
                </a:solidFill>
              </a:rPr>
              <a:t>Senior Scholarships and Presidential Service Awards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9" y="835048"/>
            <a:ext cx="3202450" cy="32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66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1FD0F50-5EF1-4D95-BA8E-E6697B9E67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348" b="26474"/>
          <a:stretch/>
        </p:blipFill>
        <p:spPr>
          <a:xfrm>
            <a:off x="1736088" y="1041277"/>
            <a:ext cx="7430928" cy="499197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CA3CCD57-FB97-49CE-95A8-847882331F4C}"/>
              </a:ext>
            </a:extLst>
          </p:cNvPr>
          <p:cNvSpPr txBox="1">
            <a:spLocks/>
          </p:cNvSpPr>
          <p:nvPr/>
        </p:nvSpPr>
        <p:spPr>
          <a:xfrm>
            <a:off x="2542572" y="101553"/>
            <a:ext cx="6989994" cy="939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/>
              <a:t>THANK YOU VOLUNTEERS!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7B8A2317-540B-40D8-BEFE-DB8331F93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22" y="4683880"/>
            <a:ext cx="4114808" cy="1911100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6DC1F82-51C5-B31C-479A-0E53E06FCB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t="6443" r="5581" b="5616"/>
          <a:stretch/>
        </p:blipFill>
        <p:spPr>
          <a:xfrm>
            <a:off x="346238" y="178841"/>
            <a:ext cx="2234762" cy="22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0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6120171-57F2-B5BE-CF44-E403DE19C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"/>
          <a:stretch/>
        </p:blipFill>
        <p:spPr>
          <a:xfrm>
            <a:off x="2667000" y="65312"/>
            <a:ext cx="6858000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1ABE3-7497-AFC4-22F4-888CE7429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8646" y="56643"/>
            <a:ext cx="6636774" cy="1290379"/>
          </a:xfrm>
          <a:solidFill>
            <a:srgbClr val="15A4D1"/>
          </a:solidFill>
        </p:spPr>
        <p:txBody>
          <a:bodyPr>
            <a:normAutofit fontScale="90000"/>
          </a:bodyPr>
          <a:lstStyle/>
          <a:p>
            <a:r>
              <a:rPr lang="en-US" sz="4400" dirty="0"/>
              <a:t>LWL Spring 2023 Recap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FADF2-745B-3FE3-04F1-DE8D8CEE6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43" y="2601118"/>
            <a:ext cx="5582632" cy="4163475"/>
          </a:xfrm>
        </p:spPr>
        <p:txBody>
          <a:bodyPr>
            <a:normAutofit/>
          </a:bodyPr>
          <a:lstStyle/>
          <a:p>
            <a:r>
              <a:rPr lang="en-US" dirty="0"/>
              <a:t>Spring 2023</a:t>
            </a:r>
          </a:p>
          <a:p>
            <a:pPr marL="342900" indent="-342900" algn="l">
              <a:buFontTx/>
              <a:buChar char="-"/>
            </a:pPr>
            <a:r>
              <a:rPr lang="en-US" sz="2600" dirty="0"/>
              <a:t>Our 2023 LWL board started up in January with 17 high school students including 6 sophomores, 6 juniors, and 5 senior advisors</a:t>
            </a:r>
          </a:p>
          <a:p>
            <a:pPr marL="342900" indent="-342900" algn="l">
              <a:buFontTx/>
              <a:buChar char="-"/>
            </a:pPr>
            <a:r>
              <a:rPr lang="en-US" sz="2600" dirty="0"/>
              <a:t>We had 58 high school tutors help over 65 elementary &amp; middle school students in reading &amp; math.</a:t>
            </a:r>
          </a:p>
          <a:p>
            <a:pPr marL="342900" indent="-342900" algn="l">
              <a:buFontTx/>
              <a:buChar char="-"/>
            </a:pPr>
            <a:r>
              <a:rPr lang="en-US" sz="2600" dirty="0"/>
              <a:t>We logged over 914 volunteer hours!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81D9716-B454-0B9F-394E-9168228D4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1" b="23277"/>
          <a:stretch/>
        </p:blipFill>
        <p:spPr>
          <a:xfrm>
            <a:off x="139742" y="145130"/>
            <a:ext cx="3999639" cy="2254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D35CF-FF03-37EF-3385-7957FE0920B9}"/>
              </a:ext>
            </a:extLst>
          </p:cNvPr>
          <p:cNvSpPr txBox="1"/>
          <p:nvPr/>
        </p:nvSpPr>
        <p:spPr>
          <a:xfrm>
            <a:off x="6096000" y="2601118"/>
            <a:ext cx="5909187" cy="313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Summer &amp; Fall 2023</a:t>
            </a:r>
          </a:p>
          <a:p>
            <a:pPr algn="ctr"/>
            <a:endParaRPr lang="en-US" sz="800"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600" dirty="0"/>
              <a:t>Our current members can tutor this summer, but no new tutors.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600" dirty="0"/>
              <a:t>We are currently prepping for fall 2023 by revising our ads, applications, forms &amp; training program.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en-US" sz="2600" dirty="0"/>
              <a:t>Program Advisor: Mrs. Abreu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102C97-F335-834D-54C3-1EA42036EF74}"/>
              </a:ext>
            </a:extLst>
          </p:cNvPr>
          <p:cNvSpPr txBox="1"/>
          <p:nvPr/>
        </p:nvSpPr>
        <p:spPr>
          <a:xfrm>
            <a:off x="4208207" y="1329840"/>
            <a:ext cx="7796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PTSA LWL Club has top performing high school students tutor elementary &amp; middle school students in reading or math.  These free private online tutoring sessions are 1-2 times per week, and the tutors earn community service hours.</a:t>
            </a:r>
          </a:p>
        </p:txBody>
      </p:sp>
    </p:spTree>
    <p:extLst>
      <p:ext uri="{BB962C8B-B14F-4D97-AF65-F5344CB8AC3E}">
        <p14:creationId xmlns:p14="http://schemas.microsoft.com/office/powerpoint/2010/main" val="3034646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20BB72-A7D2-6022-7043-F281C57B8B3F}"/>
              </a:ext>
            </a:extLst>
          </p:cNvPr>
          <p:cNvSpPr txBox="1"/>
          <p:nvPr/>
        </p:nvSpPr>
        <p:spPr>
          <a:xfrm>
            <a:off x="304800" y="772911"/>
            <a:ext cx="11759381" cy="655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Needed: 2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Parent ADVISOR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With Lions is our PTSA student club.  Top performing high school students can join the club to earn Community Service Hours by doing private one-on-one virtual tutoring for elementary and middle school students in the Lake Nona area.  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club has been very successful, but we need a 2</a:t>
            </a:r>
            <a:r>
              <a:rPr lang="en-US" sz="2000" b="1" baseline="30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parent (or a team of 2 parents) to help run the club. 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club is completely virtual / online through Zoom or Webex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Hours – Weekly Virtual Club Meetings on Wed at 5pm during the school year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(plus some additional small meetings &amp; time planning etc.)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Everything done in Google Drive (forms, spreadsheets etc.)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with student board to follow up on their responsibilities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advisors make it twice as easy to run and split up duties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 – BUT DON’T OVERCOMMIT!</a:t>
            </a:r>
            <a:endParaRPr lang="en-US" sz="14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email </a:t>
            </a:r>
            <a:r>
              <a:rPr lang="en-US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Advisor-LWL@LNHSPTSA.com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if you are interested or have questions.  Thanks!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www.LearnWithLions.com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DB0603A-ED8F-8475-EA91-3608FB74A1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1" b="23277"/>
          <a:stretch/>
        </p:blipFill>
        <p:spPr>
          <a:xfrm>
            <a:off x="521109" y="0"/>
            <a:ext cx="3185652" cy="1795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9E1EBA-7408-2031-E77A-787D63ABD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846" y="68827"/>
            <a:ext cx="1737360" cy="1737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54AC09-6E42-FE64-FB37-3CA80D9C18AC}"/>
              </a:ext>
            </a:extLst>
          </p:cNvPr>
          <p:cNvSpPr txBox="1"/>
          <p:nvPr/>
        </p:nvSpPr>
        <p:spPr>
          <a:xfrm>
            <a:off x="4107543" y="275773"/>
            <a:ext cx="410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FFFF00"/>
                </a:highlight>
              </a:rPr>
              <a:t>VOLUNTEERING</a:t>
            </a:r>
          </a:p>
        </p:txBody>
      </p:sp>
    </p:spTree>
    <p:extLst>
      <p:ext uri="{BB962C8B-B14F-4D97-AF65-F5344CB8AC3E}">
        <p14:creationId xmlns:p14="http://schemas.microsoft.com/office/powerpoint/2010/main" val="3051988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0A4DCD0-7624-6DB8-706F-BD8BF0189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1631"/>
          <a:stretch/>
        </p:blipFill>
        <p:spPr>
          <a:xfrm>
            <a:off x="661622" y="650775"/>
            <a:ext cx="2299217" cy="315010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272F485-C238-1D9A-7701-618B97302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r="6015"/>
          <a:stretch/>
        </p:blipFill>
        <p:spPr>
          <a:xfrm>
            <a:off x="3407813" y="863885"/>
            <a:ext cx="2602031" cy="2665174"/>
          </a:xfrm>
          <a:prstGeom prst="flowChartConnector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A884F4B2-7D93-A7BB-2ECF-02AC637CE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1" y="4328886"/>
            <a:ext cx="2251008" cy="1873965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0A735B08-BD47-21C4-3024-27079E3B2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77" y="851446"/>
            <a:ext cx="5157201" cy="5157201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9800170F-3B5A-4252-E887-B53DA5D4A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94" y="4394872"/>
            <a:ext cx="1741992" cy="17419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7889C8-D29A-C63C-344E-FF073E513508}"/>
              </a:ext>
            </a:extLst>
          </p:cNvPr>
          <p:cNvSpPr txBox="1"/>
          <p:nvPr/>
        </p:nvSpPr>
        <p:spPr>
          <a:xfrm>
            <a:off x="2417558" y="12069"/>
            <a:ext cx="7184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History of the PTSA Learn With Lions Club</a:t>
            </a:r>
          </a:p>
        </p:txBody>
      </p:sp>
    </p:spTree>
    <p:extLst>
      <p:ext uri="{BB962C8B-B14F-4D97-AF65-F5344CB8AC3E}">
        <p14:creationId xmlns:p14="http://schemas.microsoft.com/office/powerpoint/2010/main" val="1102537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9A5CD19-58B9-D9A7-920F-4C0B95C45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19106" cy="68191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3D5F80-04DE-8E9D-6A0C-03A31F9D6DF5}"/>
              </a:ext>
            </a:extLst>
          </p:cNvPr>
          <p:cNvSpPr txBox="1"/>
          <p:nvPr/>
        </p:nvSpPr>
        <p:spPr>
          <a:xfrm>
            <a:off x="6988628" y="548639"/>
            <a:ext cx="488550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Makes our Club Special: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Tutor Fall or Spring or both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Option for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You select days &amp; 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Flexible options to reschedule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Earn volunteer hours every week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Tutor virtually from home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No meetings at school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Student Board is made up of Sophomores &amp; Juniors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Only Club run by a PTSA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2405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>
            <a:extLst>
              <a:ext uri="{FF2B5EF4-FFF2-40B4-BE49-F238E27FC236}">
                <a16:creationId xmlns:a16="http://schemas.microsoft.com/office/drawing/2014/main" id="{E014741F-730B-4569-9AAC-E76D620B3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27" y="2164654"/>
            <a:ext cx="3677535" cy="3856046"/>
          </a:xfrm>
        </p:spPr>
        <p:txBody>
          <a:bodyPr>
            <a:normAutofit/>
          </a:bodyPr>
          <a:lstStyle/>
          <a:p>
            <a:r>
              <a:rPr lang="en-US" dirty="0"/>
              <a:t>ANNUAL BOARD ELECTIONS</a:t>
            </a:r>
            <a:br>
              <a:rPr lang="en-US" dirty="0"/>
            </a:br>
            <a:r>
              <a:rPr lang="en-US" sz="3300" b="1" dirty="0"/>
              <a:t>Cristen </a:t>
            </a:r>
            <a:r>
              <a:rPr lang="en-US" sz="3300" b="1" dirty="0" err="1"/>
              <a:t>Krugh</a:t>
            </a:r>
            <a:br>
              <a:rPr lang="en-US" sz="2400" dirty="0"/>
            </a:br>
            <a:r>
              <a:rPr lang="en-US" sz="2700" b="1" dirty="0"/>
              <a:t>Nominating </a:t>
            </a:r>
            <a:br>
              <a:rPr lang="en-US" sz="2700" b="1" dirty="0"/>
            </a:br>
            <a:r>
              <a:rPr lang="en-US" sz="2700" b="1" dirty="0"/>
              <a:t>Committee Chair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18CDE2-8B34-3128-7DDA-7B5AADC25BB0}"/>
              </a:ext>
            </a:extLst>
          </p:cNvPr>
          <p:cNvSpPr txBox="1"/>
          <p:nvPr/>
        </p:nvSpPr>
        <p:spPr>
          <a:xfrm>
            <a:off x="3455812" y="348526"/>
            <a:ext cx="8665699" cy="6140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to our Nominating Committee Members</a:t>
            </a:r>
            <a:r>
              <a:rPr lang="en-US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interviewing a record number of candidates! </a:t>
            </a:r>
            <a:b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Nominating Committee Members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Cristen </a:t>
            </a:r>
            <a:r>
              <a:rPr lang="en-US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Krugh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Committee Chair</a:t>
            </a:r>
            <a:b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Dana Dutch, Rosalinda Jimenez, Ishu Martinez and Ivory </a:t>
            </a:r>
            <a:r>
              <a:rPr lang="en-US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Rodante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b="1" i="1" u="sng" dirty="0">
                <a:solidFill>
                  <a:srgbClr val="33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committee members have recommended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200" b="1" i="1" u="sng" dirty="0">
                <a:solidFill>
                  <a:srgbClr val="33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following slate of officers for the 2023-2024 school year…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srgbClr val="33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 - Dana Dutch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Vice President - Carrie Palumbo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 - OPEN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Corresponding Secretary - Gloria O’Neal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Recording Secretary - Juhi Shah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3333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(Student Position)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E7433-5013-2876-862B-C85116FAB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78" y="537129"/>
            <a:ext cx="1454634" cy="14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6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AEAD92C-F4C4-4DB2-AD29-4B7432255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3" y="196022"/>
            <a:ext cx="10236134" cy="646972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68562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7">
            <a:extLst>
              <a:ext uri="{FF2B5EF4-FFF2-40B4-BE49-F238E27FC236}">
                <a16:creationId xmlns:a16="http://schemas.microsoft.com/office/drawing/2014/main" id="{BF5DAA6D-911D-48E9-97C8-954E33E91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6564" y="54451"/>
            <a:ext cx="8298872" cy="623352"/>
          </a:xfrm>
        </p:spPr>
        <p:txBody>
          <a:bodyPr>
            <a:normAutofit/>
          </a:bodyPr>
          <a:lstStyle/>
          <a:p>
            <a:r>
              <a:rPr lang="en-US" sz="3100" b="1" i="1" dirty="0">
                <a:solidFill>
                  <a:schemeClr val="tx2"/>
                </a:solidFill>
                <a:latin typeface="Arial Narrow" panose="020B0606020202030204" pitchFamily="34" charset="0"/>
              </a:rPr>
              <a:t>THANK YOU TO OUR SCHOLARSHIP COMMITTEE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834411-3850-E877-8517-5C7169FC5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51" y="677803"/>
            <a:ext cx="7827098" cy="6046433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65622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561A-B356-25EE-4CAA-1ABB4617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+mn-lt"/>
              </a:rPr>
              <a:t>Thank You, Stuart and Patti Gutter!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31156-6029-D831-6C56-1A21E0938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40" y="5167311"/>
            <a:ext cx="9948746" cy="13255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5200" b="1" i="0" dirty="0">
                <a:solidFill>
                  <a:srgbClr val="000000"/>
                </a:solidFill>
                <a:effectLst/>
              </a:rPr>
              <a:t>407-774-8412</a:t>
            </a:r>
            <a:endParaRPr lang="en-US" sz="5200" b="1" dirty="0"/>
          </a:p>
          <a:p>
            <a:pPr marL="0" indent="0" algn="ctr">
              <a:buNone/>
            </a:pPr>
            <a:r>
              <a:rPr lang="en-US" sz="5200" b="1" dirty="0"/>
              <a:t>www.AmericanBalloonDecor.com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350C76-61AB-AA47-DB81-BF70E7AE4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4" y="1942623"/>
            <a:ext cx="11576452" cy="333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9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image1.png">
            <a:extLst>
              <a:ext uri="{FF2B5EF4-FFF2-40B4-BE49-F238E27FC236}">
                <a16:creationId xmlns:a16="http://schemas.microsoft.com/office/drawing/2014/main" id="{A3EEDCB2-90B1-4FEE-9CFB-F8230378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>
            <a:fillRect/>
          </a:stretch>
        </p:blipFill>
        <p:spPr bwMode="auto">
          <a:xfrm>
            <a:off x="10058076" y="182762"/>
            <a:ext cx="1904737" cy="18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C49230F-4948-4382-BAFE-C614AEB9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223" y="44694"/>
            <a:ext cx="8468833" cy="1519648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LNHS PTSA Meeting Agenda</a:t>
            </a:r>
            <a:b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en-US" b="1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April 26, 2023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EA0BA2-9BA3-4806-9B96-A1B29D7AE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852" y="1155307"/>
            <a:ext cx="5934148" cy="5136096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kumimoji="0" lang="en-US" altLang="en-US" sz="2400" b="1" i="0" u="sng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Agenda</a:t>
            </a:r>
            <a:r>
              <a:rPr kumimoji="0" lang="en-US" altLang="en-US" sz="2400" b="0" i="0" u="none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: </a:t>
            </a:r>
            <a:endParaRPr kumimoji="0" lang="en-US" altLang="en-US" sz="24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Welcome/Confirm Quorum/FB Live Attendees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Meeting Called to Order by President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Introductions/Special Guests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600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Position</a:t>
            </a: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			</a:t>
            </a:r>
            <a:r>
              <a:rPr lang="en-US" altLang="en-US" sz="18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Board Members</a:t>
            </a:r>
            <a:endParaRPr kumimoji="0" lang="en-US" altLang="en-US" sz="1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President                 	Christal Feldman</a:t>
            </a:r>
            <a:endParaRPr kumimoji="0" lang="en-US" altLang="en-US" sz="1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1st VP - Membership         	Brenda Meadows</a:t>
            </a:r>
            <a:endParaRPr kumimoji="0" lang="en-US" altLang="en-US" sz="1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Treasurer                           	Michelle </a:t>
            </a:r>
            <a:r>
              <a:rPr lang="en-US" altLang="en-US" sz="1800" dirty="0" err="1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Adamick</a:t>
            </a:r>
            <a:endParaRPr lang="en-US" altLang="en-US" sz="18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kumimoji="0" lang="en-US" altLang="en-US" sz="1800" b="0" i="0" u="none" strike="noStrike" cap="none" normalizeH="0" baseline="0" dirty="0" bmk="_Hlk40609761">
                <a:ln>
                  <a:noFill/>
                </a:ln>
                <a:solidFill>
                  <a:srgbClr val="1C1E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Recording Secretary	Gabriella Nguyen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Corresponding Secretary	Sophia Rogers</a:t>
            </a:r>
            <a:endParaRPr kumimoji="0" lang="en-US" altLang="en-US" sz="1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	</a:t>
            </a:r>
            <a:r>
              <a:rPr lang="en-US" altLang="en-US" sz="1800" u="sng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Chairs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LWL Advisors		Suzanne Arnold/Tania Abreu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Finance			Gita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Raghoonandan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Appreciation		Angie Garcia/Hannah Howell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Legacy Bricks		Dierdre Smith/Kristie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Zappas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Master		Erika Remley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1800" dirty="0" bmk="_Hlk40609761">
                <a:solidFill>
                  <a:srgbClr val="1C1E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 Liaison		Kari Grimm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6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800" dirty="0" bmk="_Hlk40609761">
              <a:solidFill>
                <a:srgbClr val="1C1E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1050" dirty="0" bmk="_Hlk40609761">
              <a:latin typeface="Arial" panose="020B060402020202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kumimoji="0" lang="en-US" altLang="en-US" sz="24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4D3B89-6828-40E5-9135-5C24A744A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2957" y="1370480"/>
            <a:ext cx="6234706" cy="4823373"/>
          </a:xfrm>
        </p:spPr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b="1" u="sng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OLD BUSINESS</a:t>
            </a:r>
            <a:endParaRPr kumimoji="0" lang="en-US" altLang="en-US" sz="20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Approval of Past Minutes (February)</a:t>
            </a:r>
            <a:endParaRPr kumimoji="0" lang="en-US" altLang="en-US" sz="20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Review of March Financial Report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altLang="en-US" sz="600" b="1" u="sng" dirty="0" bmk="_Hlk40609761"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b="1" u="sng" dirty="0" bmk="_Hlk40609761">
                <a:latin typeface="Arial" panose="020B0604020202020204" pitchFamily="34" charset="0"/>
              </a:rPr>
              <a:t>NEW BUSINESS</a:t>
            </a:r>
            <a:endParaRPr lang="en-US" altLang="en-US" sz="2000" dirty="0" bmk="_Hlk40609761">
              <a:latin typeface="Arial" panose="020B060402020202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Membership Updates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Spirit Wear Sales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Student Design Contest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Legacy Brick Campaign - Deadline 5/1</a:t>
            </a:r>
            <a:endParaRPr kumimoji="0" lang="en-US" altLang="en-US" sz="2000" b="0" i="0" u="none" strike="noStrike" cap="none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Staff Appreciation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Volunteer Appreciation Month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Learn with Lions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Board Elections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Senior Scholarships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Presidential Service Awards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Communication Updates/Announcements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Next General Meeting - Tuesday, 5/16 at 6:30pm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14300" algn="l"/>
              </a:tabLst>
            </a:pPr>
            <a:endParaRPr lang="en-US" altLang="en-US" sz="600" dirty="0" bmk="_Hlk40609761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r>
              <a:rPr lang="en-US" altLang="en-US" sz="2000" dirty="0" bmk="_Hlk40609761">
                <a:latin typeface="Arial" panose="020B0604020202020204" pitchFamily="34" charset="0"/>
              </a:rPr>
              <a:t>Meeting Adjourned by President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14300" algn="l"/>
              </a:tabLst>
            </a:pP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CE7AD2-2AF8-4756-ACD0-54B59D97A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9763"/>
            <a:ext cx="12192000" cy="135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457056" rIns="457056" bIns="45705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br>
              <a:rPr kumimoji="0" lang="en-US" altLang="en-US" sz="2000" b="1" i="0" u="sng" strike="noStrike" cap="none" normalizeH="0" baseline="0" dirty="0" bmk="_Hlk4060976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endParaRPr kumimoji="0" lang="en-US" altLang="en-US" sz="800" b="0" i="0" u="none" strike="noStrike" cap="none" normalizeH="0" baseline="0" dirty="0" bmk="_Hlk4060976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71596-928B-47EB-A220-6CBABE2ED40F}"/>
              </a:ext>
            </a:extLst>
          </p:cNvPr>
          <p:cNvSpPr txBox="1"/>
          <p:nvPr/>
        </p:nvSpPr>
        <p:spPr>
          <a:xfrm>
            <a:off x="0" y="629140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 bmk="_Hlk40609761">
                <a:solidFill>
                  <a:srgbClr val="002060"/>
                </a:solidFill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Congratulations to our Senior Scholarship and Presidential Service Award Recipients!</a:t>
            </a:r>
          </a:p>
        </p:txBody>
      </p:sp>
    </p:spTree>
    <p:extLst>
      <p:ext uri="{BB962C8B-B14F-4D97-AF65-F5344CB8AC3E}">
        <p14:creationId xmlns:p14="http://schemas.microsoft.com/office/powerpoint/2010/main" val="174614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5A2E21-E893-8761-22FB-C7152592F577}"/>
              </a:ext>
            </a:extLst>
          </p:cNvPr>
          <p:cNvSpPr txBox="1"/>
          <p:nvPr/>
        </p:nvSpPr>
        <p:spPr>
          <a:xfrm>
            <a:off x="8503015" y="192495"/>
            <a:ext cx="3372465" cy="764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latin typeface="+mj-lt"/>
                <a:ea typeface="+mj-ea"/>
                <a:cs typeface="+mj-cs"/>
              </a:rPr>
              <a:t>SENIOR CORDS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9398260-6EA4-B10C-7407-ED52BB246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0" r="-1" b="5953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937FB0-1653-4754-D67B-C9340384EBAA}"/>
              </a:ext>
            </a:extLst>
          </p:cNvPr>
          <p:cNvSpPr txBox="1"/>
          <p:nvPr/>
        </p:nvSpPr>
        <p:spPr>
          <a:xfrm>
            <a:off x="8517083" y="984738"/>
            <a:ext cx="3693677" cy="526131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Alexis Gruber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Howard Miller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Jaleah</a:t>
            </a:r>
            <a:r>
              <a:rPr lang="en-US" sz="3200" dirty="0"/>
              <a:t> Kendrick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Kaira Medina-Cotto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Mia </a:t>
            </a:r>
            <a:r>
              <a:rPr lang="en-US" sz="3200" dirty="0" err="1"/>
              <a:t>Urra</a:t>
            </a: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Natalie Guido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Saida </a:t>
            </a:r>
            <a:r>
              <a:rPr lang="en-US" sz="3200" dirty="0" err="1"/>
              <a:t>Sadikova</a:t>
            </a:r>
            <a:endParaRPr lang="en-US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Sarah Tran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Timothy Macias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Valeria Palacios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87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816A1E-7A72-2B44-E071-C654D41B9825}"/>
              </a:ext>
            </a:extLst>
          </p:cNvPr>
          <p:cNvSpPr txBox="1"/>
          <p:nvPr/>
        </p:nvSpPr>
        <p:spPr>
          <a:xfrm>
            <a:off x="4589891" y="1926640"/>
            <a:ext cx="7318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Criteria By Age Group</a:t>
            </a:r>
          </a:p>
          <a:p>
            <a:pPr algn="ctr"/>
            <a:r>
              <a:rPr lang="en-US" sz="4000" b="1" dirty="0"/>
              <a:t>Hours in 12 months (Mid-March)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8AF7FB-36DD-660C-82E8-17F4DAB2D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0" t="52464" r="39592" b="20725"/>
          <a:stretch/>
        </p:blipFill>
        <p:spPr>
          <a:xfrm>
            <a:off x="3044690" y="3920836"/>
            <a:ext cx="9000212" cy="2822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E96F577-F732-0F85-8AFD-6D3DDE541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2" y="167214"/>
            <a:ext cx="3915527" cy="3789219"/>
          </a:xfrm>
        </p:spPr>
      </p:pic>
    </p:spTree>
    <p:extLst>
      <p:ext uri="{BB962C8B-B14F-4D97-AF65-F5344CB8AC3E}">
        <p14:creationId xmlns:p14="http://schemas.microsoft.com/office/powerpoint/2010/main" val="3284894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6C07D7-2E62-0DBD-C9E7-2A3E509AB275}"/>
              </a:ext>
            </a:extLst>
          </p:cNvPr>
          <p:cNvSpPr txBox="1"/>
          <p:nvPr/>
        </p:nvSpPr>
        <p:spPr>
          <a:xfrm>
            <a:off x="55410" y="96985"/>
            <a:ext cx="3671451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LNHS PTSA </a:t>
            </a:r>
          </a:p>
          <a:p>
            <a:pPr algn="ctr"/>
            <a:r>
              <a:rPr lang="en-US" sz="3600" b="1" dirty="0"/>
              <a:t>Volunteers </a:t>
            </a:r>
          </a:p>
          <a:p>
            <a:pPr algn="ctr"/>
            <a:r>
              <a:rPr lang="en-US" sz="2400" b="1" dirty="0"/>
              <a:t>(with over 25 hours each)</a:t>
            </a:r>
          </a:p>
          <a:p>
            <a:pPr algn="ctr"/>
            <a:endParaRPr lang="en-US" sz="1000" b="1" dirty="0"/>
          </a:p>
          <a:p>
            <a:pPr algn="ctr"/>
            <a:r>
              <a:rPr lang="en-US" sz="3600" b="1" i="1" u="sng" dirty="0"/>
              <a:t>Gold Level </a:t>
            </a:r>
          </a:p>
          <a:p>
            <a:pPr algn="ctr"/>
            <a:r>
              <a:rPr lang="en-US" sz="3600" b="1" i="1" u="sng" dirty="0"/>
              <a:t>Group Award</a:t>
            </a:r>
            <a:endParaRPr lang="en-US" sz="3200" i="1" u="sng" dirty="0"/>
          </a:p>
          <a:p>
            <a:pPr algn="ctr"/>
            <a:r>
              <a:rPr lang="en-US" sz="3200" b="1" dirty="0"/>
              <a:t>Angie Garcia</a:t>
            </a:r>
          </a:p>
          <a:p>
            <a:pPr algn="ctr"/>
            <a:r>
              <a:rPr lang="en-US" sz="3200" b="1" dirty="0"/>
              <a:t>Gabriella Nguyen</a:t>
            </a:r>
          </a:p>
          <a:p>
            <a:pPr algn="ctr"/>
            <a:r>
              <a:rPr lang="en-US" sz="3200" b="1" dirty="0"/>
              <a:t>Gita Raghoonandan</a:t>
            </a:r>
          </a:p>
          <a:p>
            <a:pPr algn="ctr"/>
            <a:r>
              <a:rPr lang="en-US" sz="3200" b="1" dirty="0"/>
              <a:t>Sophia Rogers</a:t>
            </a:r>
          </a:p>
          <a:p>
            <a:pPr algn="ctr"/>
            <a:r>
              <a:rPr lang="en-US" sz="3200" b="1" dirty="0"/>
              <a:t>Suzanne Arnold</a:t>
            </a:r>
          </a:p>
          <a:p>
            <a:pPr algn="ctr"/>
            <a:r>
              <a:rPr lang="en-US" sz="3200" b="1" dirty="0"/>
              <a:t>Tania Abreu</a:t>
            </a:r>
          </a:p>
          <a:p>
            <a:pPr algn="ctr"/>
            <a:endParaRPr lang="en-US" sz="1000" b="1" dirty="0"/>
          </a:p>
          <a:p>
            <a:pPr algn="ctr"/>
            <a:r>
              <a:rPr lang="en-US" sz="2200" b="1" i="1" dirty="0"/>
              <a:t>(The total hours for this</a:t>
            </a:r>
          </a:p>
          <a:p>
            <a:pPr algn="ctr"/>
            <a:r>
              <a:rPr lang="en-US" sz="2200" b="1" i="1" dirty="0"/>
              <a:t>12-month period was 506.)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3A66076-DAAA-CD7C-8630-98AEAA0E1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1111"/>
          <a:stretch/>
        </p:blipFill>
        <p:spPr>
          <a:xfrm>
            <a:off x="3750676" y="222172"/>
            <a:ext cx="8310227" cy="64136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7328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E96F577-F732-0F85-8AFD-6D3DDE541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211154"/>
            <a:ext cx="6522719" cy="631230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30804-099E-0290-3BDB-FD72F7637871}"/>
              </a:ext>
            </a:extLst>
          </p:cNvPr>
          <p:cNvSpPr txBox="1"/>
          <p:nvPr/>
        </p:nvSpPr>
        <p:spPr>
          <a:xfrm>
            <a:off x="7072747" y="211154"/>
            <a:ext cx="4739640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LNHS PTSA </a:t>
            </a:r>
          </a:p>
          <a:p>
            <a:pPr algn="ctr"/>
            <a:r>
              <a:rPr lang="en-US" sz="4000" b="1" dirty="0"/>
              <a:t>Individual Awards</a:t>
            </a:r>
          </a:p>
          <a:p>
            <a:pPr algn="ctr"/>
            <a:endParaRPr lang="en-US" sz="800" b="1" i="1" u="sng" dirty="0"/>
          </a:p>
          <a:p>
            <a:pPr algn="ctr"/>
            <a:r>
              <a:rPr lang="en-US" sz="3600" b="1" i="1" u="sng" dirty="0"/>
              <a:t>Gold Level </a:t>
            </a:r>
          </a:p>
          <a:p>
            <a:pPr algn="ctr"/>
            <a:r>
              <a:rPr lang="en-US" sz="3600" b="1" dirty="0"/>
              <a:t>Christal Feldman</a:t>
            </a:r>
          </a:p>
          <a:p>
            <a:pPr algn="ctr"/>
            <a:r>
              <a:rPr lang="en-US" sz="3600" b="1" dirty="0"/>
              <a:t>760 Hours</a:t>
            </a:r>
          </a:p>
          <a:p>
            <a:pPr algn="ctr"/>
            <a:endParaRPr lang="en-US" sz="1100" b="1" dirty="0"/>
          </a:p>
          <a:p>
            <a:pPr algn="ctr"/>
            <a:r>
              <a:rPr lang="en-US" sz="3600" b="1" dirty="0"/>
              <a:t>Michelle Adamick</a:t>
            </a:r>
          </a:p>
          <a:p>
            <a:pPr algn="ctr"/>
            <a:r>
              <a:rPr lang="en-US" sz="3600" b="1" dirty="0"/>
              <a:t>505 Hours</a:t>
            </a:r>
          </a:p>
          <a:p>
            <a:pPr algn="ctr"/>
            <a:endParaRPr lang="en-US" sz="3000" b="1" dirty="0"/>
          </a:p>
          <a:p>
            <a:pPr algn="ctr"/>
            <a:r>
              <a:rPr lang="en-US" sz="3600" b="1" i="1" u="sng" dirty="0"/>
              <a:t>Silver Level </a:t>
            </a:r>
          </a:p>
          <a:p>
            <a:pPr algn="ctr"/>
            <a:r>
              <a:rPr lang="en-US" sz="3600" b="1" dirty="0"/>
              <a:t>Brenda Meadow</a:t>
            </a:r>
          </a:p>
          <a:p>
            <a:pPr algn="ctr"/>
            <a:r>
              <a:rPr lang="en-US" sz="3600" b="1" dirty="0"/>
              <a:t>360 Hours</a:t>
            </a:r>
            <a:endParaRPr lang="en-US" sz="3200" dirty="0"/>
          </a:p>
          <a:p>
            <a:pPr algn="ctr"/>
            <a:r>
              <a:rPr lang="en-US" sz="3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74437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E96F577-F732-0F85-8AFD-6D3DDE541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3" y="165433"/>
            <a:ext cx="4382247" cy="424088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F2E64E-D8E9-961E-2806-039D546EDD09}"/>
              </a:ext>
            </a:extLst>
          </p:cNvPr>
          <p:cNvSpPr txBox="1"/>
          <p:nvPr/>
        </p:nvSpPr>
        <p:spPr>
          <a:xfrm>
            <a:off x="597796" y="4941889"/>
            <a:ext cx="7254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LWL Club had 25 tutors each with over 25 hours qualifying for the </a:t>
            </a:r>
            <a:r>
              <a:rPr lang="en-US" sz="3200" b="1" dirty="0"/>
              <a:t>Gold Level Group Award</a:t>
            </a:r>
            <a:r>
              <a:rPr lang="en-US" sz="2800" dirty="0"/>
              <a:t>.  </a:t>
            </a:r>
          </a:p>
          <a:p>
            <a:r>
              <a:rPr lang="en-US" sz="2800" b="1" i="1" dirty="0"/>
              <a:t>Total hours for this 12-month period was 706!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0425D2-B47D-FE9D-C3EB-0761E79B11A3}"/>
              </a:ext>
            </a:extLst>
          </p:cNvPr>
          <p:cNvSpPr txBox="1"/>
          <p:nvPr/>
        </p:nvSpPr>
        <p:spPr>
          <a:xfrm>
            <a:off x="8778240" y="174263"/>
            <a:ext cx="3413760" cy="650947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000" b="1" u="sng" dirty="0"/>
              <a:t>25 - 49 hours</a:t>
            </a:r>
          </a:p>
          <a:p>
            <a:r>
              <a:rPr lang="en-US" sz="2100" b="1" dirty="0"/>
              <a:t>Bethany Dang</a:t>
            </a:r>
          </a:p>
          <a:p>
            <a:r>
              <a:rPr lang="en-US" sz="2100" b="1" dirty="0"/>
              <a:t>Blair Buckner</a:t>
            </a:r>
          </a:p>
          <a:p>
            <a:r>
              <a:rPr lang="en-US" sz="2100" b="1" dirty="0"/>
              <a:t>Chisom Henry-Okereke</a:t>
            </a:r>
          </a:p>
          <a:p>
            <a:r>
              <a:rPr lang="en-US" sz="2100" b="1" dirty="0"/>
              <a:t>Daniyl Nguyen</a:t>
            </a:r>
          </a:p>
          <a:p>
            <a:r>
              <a:rPr lang="en-US" sz="2100" b="1" dirty="0"/>
              <a:t>Felipe Itinoche</a:t>
            </a:r>
          </a:p>
          <a:p>
            <a:r>
              <a:rPr lang="en-US" sz="2100" b="1" dirty="0"/>
              <a:t>Gabrielle Abriam</a:t>
            </a:r>
          </a:p>
          <a:p>
            <a:r>
              <a:rPr lang="en-US" sz="2100" b="1" dirty="0"/>
              <a:t>Howard (Marcus) Miller</a:t>
            </a:r>
          </a:p>
          <a:p>
            <a:r>
              <a:rPr lang="en-US" sz="2100" b="1" dirty="0"/>
              <a:t>Jaleah Kendrick</a:t>
            </a:r>
          </a:p>
          <a:p>
            <a:r>
              <a:rPr lang="en-US" sz="2100" b="1" dirty="0"/>
              <a:t>Kaira Medina-Cotto</a:t>
            </a:r>
          </a:p>
          <a:p>
            <a:r>
              <a:rPr lang="en-US" sz="2100" b="1" dirty="0"/>
              <a:t>Karol Belen</a:t>
            </a:r>
          </a:p>
          <a:p>
            <a:r>
              <a:rPr lang="en-US" sz="2100" b="1" dirty="0"/>
              <a:t>Kate Satterfield</a:t>
            </a:r>
          </a:p>
          <a:p>
            <a:r>
              <a:rPr lang="en-US" sz="2100" b="1" dirty="0"/>
              <a:t>Krit Dass</a:t>
            </a:r>
          </a:p>
          <a:p>
            <a:r>
              <a:rPr lang="en-US" sz="2100" b="1" dirty="0"/>
              <a:t>Marcus Abreu </a:t>
            </a:r>
          </a:p>
          <a:p>
            <a:r>
              <a:rPr lang="en-US" sz="2100" b="1" dirty="0"/>
              <a:t>Natalie Guido</a:t>
            </a:r>
          </a:p>
          <a:p>
            <a:r>
              <a:rPr lang="en-US" sz="2100" b="1" dirty="0"/>
              <a:t>Safi Ali</a:t>
            </a:r>
          </a:p>
          <a:p>
            <a:r>
              <a:rPr lang="en-US" sz="2100" b="1" dirty="0"/>
              <a:t>Saida Sadikova</a:t>
            </a:r>
          </a:p>
          <a:p>
            <a:r>
              <a:rPr lang="en-US" sz="2100" b="1" dirty="0"/>
              <a:t>Shreya Sreekanth</a:t>
            </a:r>
          </a:p>
          <a:p>
            <a:r>
              <a:rPr lang="en-US" sz="2100" b="1" dirty="0"/>
              <a:t>Shruti Sreekanth</a:t>
            </a:r>
          </a:p>
          <a:p>
            <a:r>
              <a:rPr lang="en-US" sz="2100" b="1" dirty="0"/>
              <a:t>Thitema Luanglatbandith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2D2EE8-4B7C-5EC5-AE57-BCF0FB337B27}"/>
              </a:ext>
            </a:extLst>
          </p:cNvPr>
          <p:cNvSpPr txBox="1"/>
          <p:nvPr/>
        </p:nvSpPr>
        <p:spPr>
          <a:xfrm>
            <a:off x="5559163" y="174263"/>
            <a:ext cx="22928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50 - 75 hours</a:t>
            </a:r>
          </a:p>
          <a:p>
            <a:r>
              <a:rPr lang="en-US" sz="2200" b="1" dirty="0"/>
              <a:t>Mia Urra</a:t>
            </a:r>
          </a:p>
          <a:p>
            <a:r>
              <a:rPr lang="en-US" sz="2200" b="1" dirty="0"/>
              <a:t>Sarah Tran</a:t>
            </a:r>
          </a:p>
          <a:p>
            <a:r>
              <a:rPr lang="en-US" sz="2200" b="1" dirty="0"/>
              <a:t>Abigail Itty</a:t>
            </a:r>
          </a:p>
          <a:p>
            <a:r>
              <a:rPr lang="en-US" sz="2200" b="1" dirty="0"/>
              <a:t>Valeria Palacios</a:t>
            </a:r>
          </a:p>
          <a:p>
            <a:r>
              <a:rPr lang="en-US" sz="2200" b="1" dirty="0"/>
              <a:t>Timothy Macias</a:t>
            </a:r>
          </a:p>
          <a:p>
            <a:r>
              <a:rPr lang="en-US" sz="2200" b="1" dirty="0"/>
              <a:t>Alaina Lauer</a:t>
            </a:r>
          </a:p>
        </p:txBody>
      </p:sp>
    </p:spTree>
    <p:extLst>
      <p:ext uri="{BB962C8B-B14F-4D97-AF65-F5344CB8AC3E}">
        <p14:creationId xmlns:p14="http://schemas.microsoft.com/office/powerpoint/2010/main" val="955522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E96F577-F732-0F85-8AFD-6D3DDE541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94" y="174522"/>
            <a:ext cx="5616067" cy="543490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30804-099E-0290-3BDB-FD72F7637871}"/>
              </a:ext>
            </a:extLst>
          </p:cNvPr>
          <p:cNvSpPr txBox="1"/>
          <p:nvPr/>
        </p:nvSpPr>
        <p:spPr>
          <a:xfrm>
            <a:off x="6386286" y="124070"/>
            <a:ext cx="5805713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Learn With Lions</a:t>
            </a:r>
          </a:p>
          <a:p>
            <a:pPr algn="ctr"/>
            <a:r>
              <a:rPr lang="en-US" sz="3200" dirty="0"/>
              <a:t>Individual Awards</a:t>
            </a:r>
          </a:p>
          <a:p>
            <a:pPr algn="ctr"/>
            <a:r>
              <a:rPr lang="en-US" sz="3600" b="1" i="1" u="sng" dirty="0"/>
              <a:t>Gold Level </a:t>
            </a:r>
          </a:p>
          <a:p>
            <a:pPr algn="ctr"/>
            <a:r>
              <a:rPr lang="en-US" sz="3600" b="1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Alaina Lauer</a:t>
            </a:r>
          </a:p>
          <a:p>
            <a:pPr algn="ctr"/>
            <a:r>
              <a:rPr lang="en-US" sz="3600" b="1" dirty="0"/>
              <a:t>135 Hours</a:t>
            </a:r>
            <a:endParaRPr lang="en-US" sz="1100" b="1" dirty="0"/>
          </a:p>
          <a:p>
            <a:pPr algn="ctr"/>
            <a:r>
              <a:rPr lang="en-US" sz="3600" b="1" dirty="0"/>
              <a:t>Krish Kapoor</a:t>
            </a:r>
          </a:p>
          <a:p>
            <a:pPr algn="ctr"/>
            <a:r>
              <a:rPr lang="en-US" sz="3600" b="1" dirty="0"/>
              <a:t>103 Hours</a:t>
            </a:r>
          </a:p>
          <a:p>
            <a:pPr algn="ctr"/>
            <a:r>
              <a:rPr lang="en-US" sz="3600" b="1" dirty="0"/>
              <a:t>Krit Dass</a:t>
            </a:r>
          </a:p>
          <a:p>
            <a:pPr algn="ctr"/>
            <a:r>
              <a:rPr lang="en-US" sz="3600" b="1" dirty="0"/>
              <a:t>100 Hours</a:t>
            </a:r>
          </a:p>
          <a:p>
            <a:pPr algn="ctr"/>
            <a:r>
              <a:rPr lang="en-US" sz="3600" b="1" i="1" u="sng" dirty="0"/>
              <a:t>Silver Level </a:t>
            </a:r>
          </a:p>
          <a:p>
            <a:pPr algn="ctr"/>
            <a:r>
              <a:rPr lang="en-US" sz="3600" b="1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Thitema Luanglatbandith</a:t>
            </a:r>
          </a:p>
          <a:p>
            <a:pPr algn="ctr"/>
            <a:r>
              <a:rPr lang="en-US" sz="3600" b="1" dirty="0">
                <a:solidFill>
                  <a:srgbClr val="212121"/>
                </a:solidFill>
                <a:latin typeface="Source Sans Pro" panose="020B0503030403020204" pitchFamily="34" charset="0"/>
              </a:rPr>
              <a:t>77</a:t>
            </a:r>
            <a:r>
              <a:rPr lang="en-US" sz="3600" b="1" dirty="0"/>
              <a:t> Hours</a:t>
            </a:r>
            <a:r>
              <a:rPr lang="en-US" sz="3200" dirty="0"/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267F4-8223-E4D1-4742-DD3AC5BBBA37}"/>
              </a:ext>
            </a:extLst>
          </p:cNvPr>
          <p:cNvSpPr txBox="1"/>
          <p:nvPr/>
        </p:nvSpPr>
        <p:spPr>
          <a:xfrm>
            <a:off x="595086" y="5950857"/>
            <a:ext cx="550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Hours based on total Community Service Hours </a:t>
            </a:r>
          </a:p>
          <a:p>
            <a:pPr algn="ctr"/>
            <a:r>
              <a:rPr lang="en-US" dirty="0"/>
              <a:t>or 12-month period ending Mid-March</a:t>
            </a:r>
          </a:p>
        </p:txBody>
      </p:sp>
    </p:spTree>
    <p:extLst>
      <p:ext uri="{BB962C8B-B14F-4D97-AF65-F5344CB8AC3E}">
        <p14:creationId xmlns:p14="http://schemas.microsoft.com/office/powerpoint/2010/main" val="941418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C5CD-B72F-0828-03CB-13FAD865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8" y="1242391"/>
            <a:ext cx="5088834" cy="13517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>
                <a:solidFill>
                  <a:srgbClr val="0D6A98"/>
                </a:solidFill>
              </a:rPr>
              <a:t>Lake Nona </a:t>
            </a:r>
            <a:br>
              <a:rPr lang="en-US" sz="5300" b="1" dirty="0">
                <a:solidFill>
                  <a:srgbClr val="0D6A98"/>
                </a:solidFill>
              </a:rPr>
            </a:br>
            <a:r>
              <a:rPr lang="en-US" sz="5300" b="1" dirty="0">
                <a:solidFill>
                  <a:srgbClr val="0D6A98"/>
                </a:solidFill>
              </a:rPr>
              <a:t>Regional Chamber 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65A11B"/>
                </a:solidFill>
              </a:rPr>
              <a:t>Education Committee</a:t>
            </a:r>
            <a:br>
              <a:rPr lang="en-US" b="1" dirty="0">
                <a:solidFill>
                  <a:srgbClr val="65A11B"/>
                </a:solidFill>
              </a:rPr>
            </a:br>
            <a:r>
              <a:rPr lang="en-US" b="1" dirty="0">
                <a:solidFill>
                  <a:srgbClr val="65A11B"/>
                </a:solidFill>
              </a:rPr>
              <a:t>Awards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7E34F-098E-B3C8-8031-063412FF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31" y="4619075"/>
            <a:ext cx="4717774" cy="2228987"/>
          </a:xfrm>
        </p:spPr>
        <p:txBody>
          <a:bodyPr/>
          <a:lstStyle/>
          <a:p>
            <a:r>
              <a:rPr lang="en-US" dirty="0"/>
              <a:t>New Award for LWL Tutors</a:t>
            </a:r>
          </a:p>
          <a:p>
            <a:r>
              <a:rPr lang="en-US" dirty="0"/>
              <a:t>Based on Total Cumulative Hours for the Club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0C30FA1-721E-2C6E-BB59-3C8274F75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7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0C30FA1-721E-2C6E-BB59-3C8274F75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99E6BC-9AF1-2D0A-F1C2-31FE158F1DF2}"/>
              </a:ext>
            </a:extLst>
          </p:cNvPr>
          <p:cNvSpPr txBox="1"/>
          <p:nvPr/>
        </p:nvSpPr>
        <p:spPr>
          <a:xfrm>
            <a:off x="283029" y="180431"/>
            <a:ext cx="283028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   </a:t>
            </a:r>
            <a:r>
              <a:rPr lang="en-US" b="1" dirty="0"/>
              <a:t>Gold:</a:t>
            </a:r>
          </a:p>
          <a:p>
            <a:r>
              <a:rPr lang="en-US" dirty="0"/>
              <a:t>Shreya Sreekanth</a:t>
            </a:r>
          </a:p>
          <a:p>
            <a:r>
              <a:rPr lang="en-US" dirty="0"/>
              <a:t>Mia Urra</a:t>
            </a:r>
          </a:p>
          <a:p>
            <a:r>
              <a:rPr lang="en-US" dirty="0"/>
              <a:t>Shruti Sreekanth</a:t>
            </a:r>
          </a:p>
          <a:p>
            <a:r>
              <a:rPr lang="en-US" dirty="0"/>
              <a:t>Kaira Medina-Cotto</a:t>
            </a:r>
          </a:p>
          <a:p>
            <a:r>
              <a:rPr lang="en-US" dirty="0"/>
              <a:t>Jaleah Kendrick</a:t>
            </a:r>
          </a:p>
          <a:p>
            <a:r>
              <a:rPr lang="en-US" dirty="0"/>
              <a:t>Timothy Macias</a:t>
            </a:r>
          </a:p>
          <a:p>
            <a:r>
              <a:rPr lang="en-US" dirty="0"/>
              <a:t>Natalie Guido</a:t>
            </a:r>
          </a:p>
          <a:p>
            <a:r>
              <a:rPr lang="en-US" dirty="0"/>
              <a:t>Safi Ali</a:t>
            </a:r>
          </a:p>
          <a:p>
            <a:r>
              <a:rPr lang="en-US" b="1" dirty="0"/>
              <a:t>   SILVER:</a:t>
            </a:r>
          </a:p>
          <a:p>
            <a:r>
              <a:rPr lang="en-US" dirty="0"/>
              <a:t>Sarah Tran</a:t>
            </a:r>
          </a:p>
          <a:p>
            <a:r>
              <a:rPr lang="en-US" dirty="0"/>
              <a:t>Valeria Palacios</a:t>
            </a:r>
          </a:p>
          <a:p>
            <a:r>
              <a:rPr lang="en-US" dirty="0"/>
              <a:t>Gabrielle Abriam</a:t>
            </a:r>
          </a:p>
          <a:p>
            <a:r>
              <a:rPr lang="en-US" dirty="0"/>
              <a:t>Alaina Lauer</a:t>
            </a:r>
          </a:p>
          <a:p>
            <a:r>
              <a:rPr lang="en-US" dirty="0"/>
              <a:t>Daniyl Nguyen</a:t>
            </a:r>
          </a:p>
          <a:p>
            <a:r>
              <a:rPr lang="en-US" dirty="0"/>
              <a:t>Abigail Itty</a:t>
            </a:r>
          </a:p>
          <a:p>
            <a:r>
              <a:rPr lang="en-US" b="1" dirty="0"/>
              <a:t>   Bronze:</a:t>
            </a:r>
          </a:p>
          <a:p>
            <a:r>
              <a:rPr lang="en-US" dirty="0"/>
              <a:t>Howard (Marcus) Miller</a:t>
            </a:r>
          </a:p>
          <a:p>
            <a:r>
              <a:rPr lang="en-US" dirty="0"/>
              <a:t>Fernanda Goncalves</a:t>
            </a:r>
          </a:p>
          <a:p>
            <a:r>
              <a:rPr lang="en-US" dirty="0"/>
              <a:t>Souha Hani</a:t>
            </a:r>
          </a:p>
          <a:p>
            <a:r>
              <a:rPr lang="en-US" dirty="0"/>
              <a:t>Saida Sadikova</a:t>
            </a:r>
          </a:p>
          <a:p>
            <a:r>
              <a:rPr lang="en-US" dirty="0"/>
              <a:t>Thitema Luanglatbandith</a:t>
            </a:r>
          </a:p>
          <a:p>
            <a:r>
              <a:rPr lang="en-US" dirty="0"/>
              <a:t>Felipe Itinoche</a:t>
            </a:r>
          </a:p>
          <a:p>
            <a:r>
              <a:rPr lang="en-US" dirty="0"/>
              <a:t>Devona Henry</a:t>
            </a:r>
          </a:p>
        </p:txBody>
      </p:sp>
    </p:spTree>
    <p:extLst>
      <p:ext uri="{BB962C8B-B14F-4D97-AF65-F5344CB8AC3E}">
        <p14:creationId xmlns:p14="http://schemas.microsoft.com/office/powerpoint/2010/main" val="2941173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2E17159-B617-6ACB-5A18-C3C3D4852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/>
        </p:blipFill>
        <p:spPr>
          <a:xfrm>
            <a:off x="-1" y="0"/>
            <a:ext cx="7981293" cy="6858000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5807649-AE96-842B-F91A-9DCD9AE891B0}"/>
              </a:ext>
            </a:extLst>
          </p:cNvPr>
          <p:cNvGraphicFramePr>
            <a:graphicFrameLocks noGrp="1"/>
          </p:cNvGraphicFramePr>
          <p:nvPr/>
        </p:nvGraphicFramePr>
        <p:xfrm>
          <a:off x="8160328" y="169715"/>
          <a:ext cx="3767016" cy="2595751"/>
        </p:xfrm>
        <a:graphic>
          <a:graphicData uri="http://schemas.openxmlformats.org/drawingml/2006/table">
            <a:tbl>
              <a:tblPr/>
              <a:tblGrid>
                <a:gridCol w="1665891">
                  <a:extLst>
                    <a:ext uri="{9D8B030D-6E8A-4147-A177-3AD203B41FA5}">
                      <a16:colId xmlns:a16="http://schemas.microsoft.com/office/drawing/2014/main" val="560420572"/>
                    </a:ext>
                  </a:extLst>
                </a:gridCol>
                <a:gridCol w="465249">
                  <a:extLst>
                    <a:ext uri="{9D8B030D-6E8A-4147-A177-3AD203B41FA5}">
                      <a16:colId xmlns:a16="http://schemas.microsoft.com/office/drawing/2014/main" val="2780522766"/>
                    </a:ext>
                  </a:extLst>
                </a:gridCol>
                <a:gridCol w="1635876">
                  <a:extLst>
                    <a:ext uri="{9D8B030D-6E8A-4147-A177-3AD203B41FA5}">
                      <a16:colId xmlns:a16="http://schemas.microsoft.com/office/drawing/2014/main" val="2597935476"/>
                    </a:ext>
                  </a:extLst>
                </a:gridCol>
              </a:tblGrid>
              <a:tr h="492631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>
                          <a:effectLst/>
                          <a:latin typeface="Calibri" panose="020F0502020204030204" pitchFamily="34" charset="0"/>
                        </a:rPr>
                        <a:t>Daniyl Nguyen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President - Procedures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982352"/>
                  </a:ext>
                </a:extLst>
              </a:tr>
              <a:tr h="266842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>
                          <a:effectLst/>
                          <a:latin typeface="Calibri" panose="020F0502020204030204" pitchFamily="34" charset="0"/>
                        </a:rPr>
                        <a:t>Krit Dass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VP Operations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063297"/>
                  </a:ext>
                </a:extLst>
              </a:tr>
              <a:tr h="492631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>
                          <a:effectLst/>
                          <a:latin typeface="Calibri" panose="020F0502020204030204" pitchFamily="34" charset="0"/>
                        </a:rPr>
                        <a:t>Shreya Sreekanth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VP Logistics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267250"/>
                  </a:ext>
                </a:extLst>
              </a:tr>
              <a:tr h="266842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>
                          <a:effectLst/>
                          <a:latin typeface="Calibri" panose="020F0502020204030204" pitchFamily="34" charset="0"/>
                        </a:rPr>
                        <a:t>Shruti Sreekanth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VP Scheduling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388967"/>
                  </a:ext>
                </a:extLst>
              </a:tr>
              <a:tr h="492631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>
                          <a:effectLst/>
                          <a:latin typeface="Calibri" panose="020F0502020204030204" pitchFamily="34" charset="0"/>
                        </a:rPr>
                        <a:t>Thitema Luanglatbandith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VP Tutor Communications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612107"/>
                  </a:ext>
                </a:extLst>
              </a:tr>
              <a:tr h="492631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>
                          <a:effectLst/>
                          <a:latin typeface="Calibri" panose="020F0502020204030204" pitchFamily="34" charset="0"/>
                        </a:rPr>
                        <a:t>Alaina Lauer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</a:rPr>
                        <a:t>VP Tutor Development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781341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B340682-4EBB-B871-326E-91F7FE5A8AAE}"/>
              </a:ext>
            </a:extLst>
          </p:cNvPr>
          <p:cNvGraphicFramePr>
            <a:graphicFrameLocks noGrp="1"/>
          </p:cNvGraphicFramePr>
          <p:nvPr/>
        </p:nvGraphicFramePr>
        <p:xfrm>
          <a:off x="8160328" y="2875608"/>
          <a:ext cx="3767016" cy="2849979"/>
        </p:xfrm>
        <a:graphic>
          <a:graphicData uri="http://schemas.openxmlformats.org/drawingml/2006/table">
            <a:tbl>
              <a:tblPr/>
              <a:tblGrid>
                <a:gridCol w="1569590">
                  <a:extLst>
                    <a:ext uri="{9D8B030D-6E8A-4147-A177-3AD203B41FA5}">
                      <a16:colId xmlns:a16="http://schemas.microsoft.com/office/drawing/2014/main" val="3654559302"/>
                    </a:ext>
                  </a:extLst>
                </a:gridCol>
                <a:gridCol w="439485">
                  <a:extLst>
                    <a:ext uri="{9D8B030D-6E8A-4147-A177-3AD203B41FA5}">
                      <a16:colId xmlns:a16="http://schemas.microsoft.com/office/drawing/2014/main" val="3121417671"/>
                    </a:ext>
                  </a:extLst>
                </a:gridCol>
                <a:gridCol w="1757941">
                  <a:extLst>
                    <a:ext uri="{9D8B030D-6E8A-4147-A177-3AD203B41FA5}">
                      <a16:colId xmlns:a16="http://schemas.microsoft.com/office/drawing/2014/main" val="550825699"/>
                    </a:ext>
                  </a:extLst>
                </a:gridCol>
              </a:tblGrid>
              <a:tr h="336830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Abigail Itty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President - Programs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7294686"/>
                  </a:ext>
                </a:extLst>
              </a:tr>
              <a:tr h="336830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>
                          <a:effectLst/>
                          <a:latin typeface="Calibri" panose="020F0502020204030204" pitchFamily="34" charset="0"/>
                        </a:rPr>
                        <a:t>Chisom Henry-Okereke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Secretary &amp; Historian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182256"/>
                  </a:ext>
                </a:extLst>
              </a:tr>
              <a:tr h="336830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>
                          <a:effectLst/>
                          <a:latin typeface="Calibri" panose="020F0502020204030204" pitchFamily="34" charset="0"/>
                        </a:rPr>
                        <a:t>Karol Belen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Treasurer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969151"/>
                  </a:ext>
                </a:extLst>
              </a:tr>
              <a:tr h="336830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>
                          <a:effectLst/>
                          <a:latin typeface="Calibri" panose="020F0502020204030204" pitchFamily="34" charset="0"/>
                        </a:rPr>
                        <a:t>Safi Ali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Director of Recuitment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981564"/>
                  </a:ext>
                </a:extLst>
              </a:tr>
              <a:tr h="336830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>
                          <a:effectLst/>
                          <a:latin typeface="Calibri" panose="020F0502020204030204" pitchFamily="34" charset="0"/>
                        </a:rPr>
                        <a:t>Bethany Dang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VP Marketing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748878"/>
                  </a:ext>
                </a:extLst>
              </a:tr>
              <a:tr h="621839"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1">
                          <a:effectLst/>
                          <a:latin typeface="Calibri" panose="020F0502020204030204" pitchFamily="34" charset="0"/>
                        </a:rPr>
                        <a:t>Marcus Abreu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</a:rPr>
                        <a:t>Webmaster &amp; Content Manager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232483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E83028F-DCC1-76F5-0596-47A8956ABAB5}"/>
              </a:ext>
            </a:extLst>
          </p:cNvPr>
          <p:cNvSpPr txBox="1"/>
          <p:nvPr/>
        </p:nvSpPr>
        <p:spPr>
          <a:xfrm>
            <a:off x="8021609" y="5918859"/>
            <a:ext cx="4044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Senior Advisors: Jaleah Kendrick, Kaira Medina-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Mia Urra, </a:t>
            </a:r>
          </a:p>
          <a:p>
            <a:pPr algn="ctr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Natalie Guido, Sarah Tran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5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6120171-57F2-B5BE-CF44-E403DE19C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"/>
          <a:stretch/>
        </p:blipFill>
        <p:spPr>
          <a:xfrm>
            <a:off x="2667000" y="71845"/>
            <a:ext cx="6858000" cy="671430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1572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84" y="856727"/>
            <a:ext cx="1454634" cy="1467174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C6B10F1F-8EF6-4A16-96D6-4376CD07C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34" y="2364645"/>
            <a:ext cx="3677535" cy="3845859"/>
          </a:xfrm>
        </p:spPr>
        <p:txBody>
          <a:bodyPr>
            <a:normAutofit/>
          </a:bodyPr>
          <a:lstStyle/>
          <a:p>
            <a:r>
              <a:rPr lang="en-US" dirty="0"/>
              <a:t>PAST</a:t>
            </a:r>
            <a:br>
              <a:rPr lang="en-US" dirty="0"/>
            </a:br>
            <a:r>
              <a:rPr lang="en-US" dirty="0"/>
              <a:t>MINUTES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r>
              <a:rPr lang="en-US" sz="2700" b="1" dirty="0"/>
              <a:t>February 15, 2023</a:t>
            </a:r>
            <a:br>
              <a:rPr lang="en-US" sz="2700" b="1" dirty="0"/>
            </a:br>
            <a:br>
              <a:rPr lang="en-US" sz="2400" dirty="0"/>
            </a:br>
            <a:endParaRPr lang="en-US" b="1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E510DDF-E980-9A89-5984-962236206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6"/>
          <a:stretch/>
        </p:blipFill>
        <p:spPr>
          <a:xfrm>
            <a:off x="5249208" y="203200"/>
            <a:ext cx="5334449" cy="6451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4379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F8F388-A71B-4075-9740-3E3080934EAE}"/>
              </a:ext>
            </a:extLst>
          </p:cNvPr>
          <p:cNvSpPr/>
          <p:nvPr/>
        </p:nvSpPr>
        <p:spPr>
          <a:xfrm>
            <a:off x="1977656" y="383616"/>
            <a:ext cx="9790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PTSA STAFF APPRECIATION</a:t>
            </a:r>
            <a:endParaRPr lang="en-US" sz="5400" dirty="0"/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29A597A-DD62-4176-B969-D4408FD46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17"/>
          <a:stretch/>
        </p:blipFill>
        <p:spPr>
          <a:xfrm>
            <a:off x="424066" y="383616"/>
            <a:ext cx="6104918" cy="2500261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42FBD18-A493-4FA4-9BF7-EDF3C5F7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5" r="47412"/>
          <a:stretch/>
        </p:blipFill>
        <p:spPr>
          <a:xfrm>
            <a:off x="7389835" y="224710"/>
            <a:ext cx="3819541" cy="646485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7FDB246-C464-4BEF-BB61-327D2D58E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9" t="32615" b="34769"/>
          <a:stretch/>
        </p:blipFill>
        <p:spPr>
          <a:xfrm>
            <a:off x="2194560" y="2883877"/>
            <a:ext cx="4067153" cy="382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0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3" y="378628"/>
            <a:ext cx="1634812" cy="164890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241607-C00D-4DB0-8E76-A2B956FBE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303" y="2141959"/>
            <a:ext cx="11521689" cy="449436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7000" b="1" dirty="0">
                <a:solidFill>
                  <a:schemeClr val="bg2">
                    <a:lumMod val="25000"/>
                  </a:schemeClr>
                </a:solidFill>
              </a:rPr>
              <a:t>www.LNHSPTSA.com</a:t>
            </a:r>
          </a:p>
          <a:p>
            <a:pPr marL="0" indent="0" algn="ctr">
              <a:buNone/>
            </a:pPr>
            <a:r>
              <a:rPr lang="en-US" sz="6800" b="1" dirty="0">
                <a:solidFill>
                  <a:schemeClr val="bg2">
                    <a:lumMod val="25000"/>
                  </a:schemeClr>
                </a:solidFill>
              </a:rPr>
              <a:t>www.Facebook.com/LNHSPTSA</a:t>
            </a:r>
          </a:p>
          <a:p>
            <a:pPr marL="0" indent="0" algn="ctr">
              <a:buNone/>
            </a:pPr>
            <a:r>
              <a:rPr lang="en-US" sz="5200" b="1" u="sng" dirty="0">
                <a:solidFill>
                  <a:srgbClr val="C00000"/>
                </a:solidFill>
              </a:rPr>
              <a:t>SAVE THE DATE</a:t>
            </a:r>
          </a:p>
          <a:p>
            <a:pPr marL="0" indent="0" algn="ctr">
              <a:buNone/>
            </a:pPr>
            <a:r>
              <a:rPr lang="en-US" sz="5200" b="1" i="1" dirty="0">
                <a:solidFill>
                  <a:srgbClr val="C00000"/>
                </a:solidFill>
              </a:rPr>
              <a:t>Next General Meeting</a:t>
            </a:r>
          </a:p>
          <a:p>
            <a:pPr marL="0" indent="0" algn="ctr">
              <a:buNone/>
            </a:pPr>
            <a:r>
              <a:rPr lang="en-US" sz="5200" b="1" i="1" dirty="0">
                <a:solidFill>
                  <a:srgbClr val="C00000"/>
                </a:solidFill>
              </a:rPr>
              <a:t>May 16th at 6:30pm</a:t>
            </a:r>
          </a:p>
          <a:p>
            <a:pPr marL="0" indent="0" algn="ctr">
              <a:buNone/>
            </a:pPr>
            <a:r>
              <a:rPr lang="en-US" sz="5200" b="1" i="1" dirty="0">
                <a:solidFill>
                  <a:srgbClr val="C00000"/>
                </a:solidFill>
              </a:rPr>
              <a:t>(Tuesday)</a:t>
            </a:r>
          </a:p>
          <a:p>
            <a:pPr marL="0" indent="0">
              <a:buNone/>
            </a:pPr>
            <a:r>
              <a:rPr lang="en-US" sz="4800" b="1" i="1" dirty="0">
                <a:solidFill>
                  <a:srgbClr val="C00000"/>
                </a:solidFill>
              </a:rPr>
              <a:t>                                             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D8BAF-9387-41D6-98CD-8CB23FC6C013}"/>
              </a:ext>
            </a:extLst>
          </p:cNvPr>
          <p:cNvSpPr txBox="1"/>
          <p:nvPr/>
        </p:nvSpPr>
        <p:spPr>
          <a:xfrm>
            <a:off x="1892596" y="224236"/>
            <a:ext cx="7110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STAY CONNECTED</a:t>
            </a:r>
          </a:p>
          <a:p>
            <a:pPr algn="ctr"/>
            <a:r>
              <a:rPr lang="en-US" sz="6000" b="1" dirty="0"/>
              <a:t>WITH LNHS PTSA</a:t>
            </a:r>
            <a:endParaRPr lang="en-US" sz="4500" b="1" dirty="0"/>
          </a:p>
        </p:txBody>
      </p:sp>
      <p:pic>
        <p:nvPicPr>
          <p:cNvPr id="3074" name="Picture 2" descr="Free Instagram Cliparts, Download Free Instagram Cliparts png images, Free  ClipArts on Clipart Library">
            <a:extLst>
              <a:ext uri="{FF2B5EF4-FFF2-40B4-BE49-F238E27FC236}">
                <a16:creationId xmlns:a16="http://schemas.microsoft.com/office/drawing/2014/main" id="{FCCF84C7-59BF-4C65-9788-24599F961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448" y="459328"/>
            <a:ext cx="1983544" cy="148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cebook clipart clipart kid 2">
            <a:extLst>
              <a:ext uri="{FF2B5EF4-FFF2-40B4-BE49-F238E27FC236}">
                <a16:creationId xmlns:a16="http://schemas.microsoft.com/office/drawing/2014/main" id="{E28E66CC-D7B8-4B94-B010-C6A254323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6" r="2083"/>
          <a:stretch/>
        </p:blipFill>
        <p:spPr bwMode="auto">
          <a:xfrm>
            <a:off x="8499997" y="382818"/>
            <a:ext cx="1510781" cy="165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57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521B760B-4025-99CB-6FDD-FC4E2F1830CC}"/>
              </a:ext>
            </a:extLst>
          </p:cNvPr>
          <p:cNvSpPr txBox="1">
            <a:spLocks/>
          </p:cNvSpPr>
          <p:nvPr/>
        </p:nvSpPr>
        <p:spPr>
          <a:xfrm>
            <a:off x="60721" y="4894537"/>
            <a:ext cx="5718551" cy="12539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/>
              <a:t>Year to Date Summary</a:t>
            </a:r>
            <a:br>
              <a:rPr lang="en-US" sz="2400" dirty="0"/>
            </a:br>
            <a:r>
              <a:rPr lang="en-US" sz="2400" dirty="0"/>
              <a:t>March Beginning Balance - </a:t>
            </a:r>
            <a:r>
              <a:rPr lang="en-US" sz="2400" b="1" dirty="0"/>
              <a:t>$14,360.70</a:t>
            </a:r>
          </a:p>
          <a:p>
            <a:r>
              <a:rPr lang="en-US" sz="2400" dirty="0"/>
              <a:t>March Ending Balance - </a:t>
            </a:r>
            <a:r>
              <a:rPr lang="en-US" sz="2400" b="1" dirty="0"/>
              <a:t>$12,388.87</a:t>
            </a: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CC84F6BF-C5E3-E732-8950-B35FEA348E56}"/>
              </a:ext>
            </a:extLst>
          </p:cNvPr>
          <p:cNvSpPr txBox="1">
            <a:spLocks/>
          </p:cNvSpPr>
          <p:nvPr/>
        </p:nvSpPr>
        <p:spPr>
          <a:xfrm>
            <a:off x="537015" y="1733534"/>
            <a:ext cx="4765964" cy="33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FINANCIAL REPORT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r>
              <a:rPr lang="en-US" sz="2700" b="1" dirty="0"/>
              <a:t>March 2023 Financial Report </a:t>
            </a:r>
            <a:br>
              <a:rPr lang="en-US" sz="2700" b="1" dirty="0"/>
            </a:br>
            <a:endParaRPr lang="en-US" sz="2200" b="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533F31-5508-7059-4460-4A3DAE73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80" y="709510"/>
            <a:ext cx="1454634" cy="146717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6B934FC-CC5E-132E-64D7-F04F14131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44" y="168257"/>
            <a:ext cx="3971953" cy="485594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31E2249-60F8-FADB-E68A-58BDCA396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44" y="5049743"/>
            <a:ext cx="3971953" cy="14044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480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7A35DBE0-7C66-4484-AAAA-344E9F530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33" y="1135630"/>
            <a:ext cx="5721758" cy="5279159"/>
          </a:xfrm>
        </p:spPr>
        <p:txBody>
          <a:bodyPr>
            <a:normAutofit fontScale="90000"/>
          </a:bodyPr>
          <a:lstStyle/>
          <a:p>
            <a:r>
              <a:rPr lang="en-US" dirty="0"/>
              <a:t>PTSA</a:t>
            </a:r>
            <a:br>
              <a:rPr lang="en-US" dirty="0"/>
            </a:br>
            <a:r>
              <a:rPr lang="en-US" dirty="0"/>
              <a:t>MEMBERSHIP</a:t>
            </a:r>
            <a:br>
              <a:rPr lang="en-US" dirty="0"/>
            </a:br>
            <a:r>
              <a:rPr lang="en-US" sz="2700" b="1" dirty="0"/>
              <a:t>- Currently Over </a:t>
            </a:r>
            <a:r>
              <a:rPr lang="en-US" sz="3600" b="1" dirty="0">
                <a:solidFill>
                  <a:srgbClr val="FF0000"/>
                </a:solidFill>
              </a:rPr>
              <a:t>735</a:t>
            </a:r>
            <a:r>
              <a:rPr lang="en-US" sz="2700" b="1" dirty="0"/>
              <a:t> Memberships Received</a:t>
            </a:r>
            <a:br>
              <a:rPr lang="en-US" sz="2700" b="1" dirty="0"/>
            </a:br>
            <a:r>
              <a:rPr lang="en-US" sz="2700" b="1" dirty="0"/>
              <a:t>- Our Goal was 650 Memberships</a:t>
            </a:r>
            <a:br>
              <a:rPr lang="en-US" sz="2700" b="1" dirty="0"/>
            </a:br>
            <a:r>
              <a:rPr lang="en-US" sz="2400" b="1" dirty="0">
                <a:solidFill>
                  <a:srgbClr val="FF0000"/>
                </a:solidFill>
              </a:rPr>
              <a:t>OVER 75 Teachers &amp; Staff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OVER 280 Students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OVER 25 Community Members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OVER 30% INCREASE FROM LAST YEAR </a:t>
            </a:r>
            <a:br>
              <a:rPr lang="en-US" sz="2400" b="1" dirty="0"/>
            </a:br>
            <a:br>
              <a:rPr lang="en-US" sz="800" b="1" dirty="0"/>
            </a:br>
            <a:r>
              <a:rPr lang="en-US" sz="2700" b="1" u="sng" dirty="0"/>
              <a:t>Membership Options</a:t>
            </a:r>
            <a:br>
              <a:rPr lang="en-US" sz="2700" b="1" u="sng" dirty="0"/>
            </a:br>
            <a:r>
              <a:rPr lang="en-US" sz="2700" b="1" dirty="0"/>
              <a:t>Parent/Adult - $10</a:t>
            </a:r>
            <a:br>
              <a:rPr lang="en-US" sz="2700" b="1" dirty="0"/>
            </a:br>
            <a:r>
              <a:rPr lang="en-US" sz="2700" b="1" dirty="0"/>
              <a:t>Teachers &amp; Staff - $5</a:t>
            </a:r>
            <a:br>
              <a:rPr lang="en-US" sz="2700" b="1" dirty="0"/>
            </a:br>
            <a:r>
              <a:rPr lang="en-US" sz="2700" b="1" dirty="0"/>
              <a:t>Students - $5</a:t>
            </a:r>
            <a:br>
              <a:rPr lang="en-US" sz="2700" b="1" dirty="0"/>
            </a:br>
            <a:r>
              <a:rPr lang="en-US" sz="2700" b="1" dirty="0"/>
              <a:t>(Includes Discount Card)</a:t>
            </a:r>
            <a:endParaRPr lang="en-US" b="1" dirty="0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F825078D-8D06-BCA4-CC7D-79479BE5E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/>
          <a:stretch/>
        </p:blipFill>
        <p:spPr>
          <a:xfrm>
            <a:off x="6443128" y="228594"/>
            <a:ext cx="4934833" cy="640079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28" name="Picture 4" descr="Thank You Images | Free Vectors, Stock Photos &amp; PSD">
            <a:extLst>
              <a:ext uri="{FF2B5EF4-FFF2-40B4-BE49-F238E27FC236}">
                <a16:creationId xmlns:a16="http://schemas.microsoft.com/office/drawing/2014/main" id="{266A5664-F950-A3FD-4A0C-86EBE5A4B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9" t="6666" r="15445" b="2787"/>
          <a:stretch/>
        </p:blipFill>
        <p:spPr bwMode="auto">
          <a:xfrm rot="21276668">
            <a:off x="3914292" y="263683"/>
            <a:ext cx="1870560" cy="169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518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D52520DC-A1E7-419C-895C-47F057776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120" y="4054042"/>
            <a:ext cx="5596258" cy="2423493"/>
          </a:xfrm>
        </p:spPr>
        <p:txBody>
          <a:bodyPr>
            <a:normAutofit/>
          </a:bodyPr>
          <a:lstStyle/>
          <a:p>
            <a:r>
              <a:rPr lang="en-US" dirty="0"/>
              <a:t>SPIRIT WEAR</a:t>
            </a:r>
            <a:br>
              <a:rPr lang="en-US" dirty="0"/>
            </a:br>
            <a:r>
              <a:rPr lang="en-US" sz="2700" b="1" dirty="0"/>
              <a:t>- Limited Quantities and Sizes Available</a:t>
            </a:r>
            <a:br>
              <a:rPr lang="en-US" sz="2700" b="1" dirty="0"/>
            </a:br>
            <a:r>
              <a:rPr lang="en-US" sz="2700" b="1" dirty="0"/>
              <a:t>(Youth up to 3XL)</a:t>
            </a:r>
            <a:br>
              <a:rPr lang="en-US" sz="2700" b="1" dirty="0"/>
            </a:br>
            <a:r>
              <a:rPr lang="en-US" sz="2700" b="1" dirty="0"/>
              <a:t>- Spirit Store On Campus</a:t>
            </a:r>
            <a:br>
              <a:rPr lang="en-US" sz="2700" b="1" dirty="0"/>
            </a:br>
            <a:r>
              <a:rPr lang="en-US" sz="2200" b="1" i="1" dirty="0"/>
              <a:t>(Thursdays During Lunch)</a:t>
            </a:r>
            <a:endParaRPr lang="en-US" b="1" dirty="0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147A2981-6D6D-B352-616B-4D906A8E4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15" y="380465"/>
            <a:ext cx="2924868" cy="367860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 descr="A group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2760FBD0-4CBC-DD42-2BF2-3F7954F88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96" y="333632"/>
            <a:ext cx="4774009" cy="619073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042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423D648D-934E-B3AB-3039-DD84AD083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78" y="289290"/>
            <a:ext cx="5336368" cy="6188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557274-9581-5120-254E-B44A79A14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80" y="709510"/>
            <a:ext cx="1454634" cy="1467174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9C00F3E6-A901-517C-ED3E-718B7C002F5E}"/>
              </a:ext>
            </a:extLst>
          </p:cNvPr>
          <p:cNvSpPr txBox="1">
            <a:spLocks/>
          </p:cNvSpPr>
          <p:nvPr/>
        </p:nvSpPr>
        <p:spPr>
          <a:xfrm>
            <a:off x="537015" y="2412657"/>
            <a:ext cx="4765964" cy="33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STUDENT DESIGN CONTEST</a:t>
            </a:r>
            <a:br>
              <a:rPr lang="en-US" dirty="0"/>
            </a:br>
            <a:r>
              <a:rPr lang="en-US" sz="2800" b="1" dirty="0"/>
              <a:t>Deadline</a:t>
            </a:r>
          </a:p>
          <a:p>
            <a:r>
              <a:rPr lang="en-US" sz="2800" b="1" dirty="0"/>
              <a:t>Friday, May 5th</a:t>
            </a:r>
            <a:br>
              <a:rPr lang="en-US" sz="2700" b="1" dirty="0"/>
            </a:b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889406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91DC68-BB24-46B6-B49D-A783EF86F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76" y="480980"/>
            <a:ext cx="1634812" cy="1648905"/>
          </a:xfrm>
          <a:prstGeom prst="rect">
            <a:avLst/>
          </a:prstGeom>
        </p:spPr>
      </p:pic>
      <p:pic>
        <p:nvPicPr>
          <p:cNvPr id="3" name="Picture 2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D493C70B-B740-E298-DA7A-D29572C04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8" y="133120"/>
            <a:ext cx="5110940" cy="659175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" name="Picture 1" descr="Graduation Grad Cap Silhouette Instant Download includes image 1">
            <a:extLst>
              <a:ext uri="{FF2B5EF4-FFF2-40B4-BE49-F238E27FC236}">
                <a16:creationId xmlns:a16="http://schemas.microsoft.com/office/drawing/2014/main" id="{01A117E6-88CB-5B44-F757-1C440D97BD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27732" r="14908" b="20996"/>
          <a:stretch/>
        </p:blipFill>
        <p:spPr bwMode="auto">
          <a:xfrm>
            <a:off x="3713088" y="1752599"/>
            <a:ext cx="2286635" cy="167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AFAAB0C-E307-41F2-B7D0-542AAEA73D1A}"/>
              </a:ext>
            </a:extLst>
          </p:cNvPr>
          <p:cNvSpPr txBox="1">
            <a:spLocks/>
          </p:cNvSpPr>
          <p:nvPr/>
        </p:nvSpPr>
        <p:spPr>
          <a:xfrm>
            <a:off x="249549" y="2815383"/>
            <a:ext cx="5750174" cy="32564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LEGACY</a:t>
            </a:r>
          </a:p>
          <a:p>
            <a:r>
              <a:rPr lang="en-US" dirty="0"/>
              <a:t>BRICK SALES</a:t>
            </a:r>
            <a:br>
              <a:rPr lang="en-US" dirty="0"/>
            </a:br>
            <a:r>
              <a:rPr lang="en-US" sz="2700" b="1" dirty="0"/>
              <a:t>- Great Gift for Seniors &amp; Alumni</a:t>
            </a:r>
          </a:p>
          <a:p>
            <a:r>
              <a:rPr lang="en-US" sz="2700" b="1" dirty="0"/>
              <a:t>- Special Pricing for Clubs</a:t>
            </a:r>
          </a:p>
          <a:p>
            <a:pPr marL="457200" indent="-457200">
              <a:buFontTx/>
              <a:buChar char="-"/>
            </a:pPr>
            <a:r>
              <a:rPr lang="en-US" sz="2700" b="1" dirty="0"/>
              <a:t>Business Bricks Available</a:t>
            </a:r>
          </a:p>
          <a:p>
            <a:pPr marL="457200" indent="-457200">
              <a:buFontTx/>
              <a:buChar char="-"/>
            </a:pPr>
            <a:endParaRPr lang="en-US" sz="800" b="1" dirty="0"/>
          </a:p>
          <a:p>
            <a:r>
              <a:rPr lang="en-US" sz="2700" b="1" i="1" dirty="0">
                <a:solidFill>
                  <a:srgbClr val="FF0000"/>
                </a:solidFill>
              </a:rPr>
              <a:t>Deadline EXTENDED until Monday, May 1st</a:t>
            </a:r>
          </a:p>
        </p:txBody>
      </p:sp>
    </p:spTree>
    <p:extLst>
      <p:ext uri="{BB962C8B-B14F-4D97-AF65-F5344CB8AC3E}">
        <p14:creationId xmlns:p14="http://schemas.microsoft.com/office/powerpoint/2010/main" val="1828337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E8C3-CDFC-4918-A6EA-0949B62E9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40" y="397866"/>
            <a:ext cx="1634812" cy="16489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5593A8E-9F43-436D-BADC-416AC9D124BF}"/>
              </a:ext>
            </a:extLst>
          </p:cNvPr>
          <p:cNvSpPr txBox="1">
            <a:spLocks/>
          </p:cNvSpPr>
          <p:nvPr/>
        </p:nvSpPr>
        <p:spPr>
          <a:xfrm>
            <a:off x="41256" y="1856552"/>
            <a:ext cx="5780180" cy="23803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/>
              <a:t>STAFF </a:t>
            </a:r>
          </a:p>
          <a:p>
            <a:r>
              <a:rPr lang="en-US" sz="8000" dirty="0"/>
              <a:t>APPRECIATION</a:t>
            </a:r>
            <a:endParaRPr lang="en-US" sz="47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43386-DD7E-837F-E943-635D368A1BC0}"/>
              </a:ext>
            </a:extLst>
          </p:cNvPr>
          <p:cNvSpPr txBox="1"/>
          <p:nvPr/>
        </p:nvSpPr>
        <p:spPr>
          <a:xfrm rot="21240370">
            <a:off x="47271" y="4405351"/>
            <a:ext cx="3282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APRIL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Mailbox Gift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25C39-E8DB-BFBC-29DD-5982715F43EF}"/>
              </a:ext>
            </a:extLst>
          </p:cNvPr>
          <p:cNvSpPr txBox="1"/>
          <p:nvPr/>
        </p:nvSpPr>
        <p:spPr>
          <a:xfrm>
            <a:off x="7592243" y="4159130"/>
            <a:ext cx="4257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May 8 - 12, 2023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Grab &amp; Go Lunch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May 9th</a:t>
            </a:r>
            <a:endParaRPr lang="en-US" sz="3200" dirty="0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C55C96A-22B1-4B3C-9936-703F29B8C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63831" r="60876" b="15151"/>
          <a:stretch/>
        </p:blipFill>
        <p:spPr>
          <a:xfrm rot="21145931">
            <a:off x="2873362" y="4376546"/>
            <a:ext cx="2373320" cy="2469192"/>
          </a:xfrm>
          <a:prstGeom prst="rect">
            <a:avLst/>
          </a:prstGeom>
        </p:spPr>
      </p:pic>
      <p:pic>
        <p:nvPicPr>
          <p:cNvPr id="1026" name="Picture 2" descr="Allenstown PTO - Staff Appreciation Week">
            <a:extLst>
              <a:ext uri="{FF2B5EF4-FFF2-40B4-BE49-F238E27FC236}">
                <a16:creationId xmlns:a16="http://schemas.microsoft.com/office/drawing/2014/main" id="{7D21BFDF-BE15-DA0D-2FEA-B6DE5E152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436" y="397866"/>
            <a:ext cx="5481564" cy="360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118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8733</TotalTime>
  <Words>1324</Words>
  <Application>Microsoft Office PowerPoint</Application>
  <PresentationFormat>Widescreen</PresentationFormat>
  <Paragraphs>287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Lucida Fax</vt:lpstr>
      <vt:lpstr>Source Sans Pro</vt:lpstr>
      <vt:lpstr>Symbol</vt:lpstr>
      <vt:lpstr>Office Theme</vt:lpstr>
      <vt:lpstr>LNHS PTSA  Wednesday, April 26, 2023 6:30pm General Meeting &amp; Annual Board Elections  </vt:lpstr>
      <vt:lpstr>LNHS PTSA Meeting Agenda April 26, 2023</vt:lpstr>
      <vt:lpstr>PAST MINUTES FOR APPROVAL February 15, 2023  </vt:lpstr>
      <vt:lpstr>PowerPoint Presentation</vt:lpstr>
      <vt:lpstr>PTSA MEMBERSHIP - Currently Over 735 Memberships Received - Our Goal was 650 Memberships OVER 75 Teachers &amp; Staff OVER 280 Students OVER 25 Community Members OVER 30% INCREASE FROM LAST YEAR   Membership Options Parent/Adult - $10 Teachers &amp; Staff - $5 Students - $5 (Includes Discount Card)</vt:lpstr>
      <vt:lpstr>SPIRIT WEAR - Limited Quantities and Sizes Available (Youth up to 3XL) - Spirit Store On Campus (Thursdays During Lunch)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LWL Spring 2023 Recap </vt:lpstr>
      <vt:lpstr>PowerPoint Presentation</vt:lpstr>
      <vt:lpstr>PowerPoint Presentation</vt:lpstr>
      <vt:lpstr>PowerPoint Presentation</vt:lpstr>
      <vt:lpstr>ANNUAL BOARD ELECTIONS Cristen Krugh Nominating  Committee Chair</vt:lpstr>
      <vt:lpstr>PowerPoint Presentation</vt:lpstr>
      <vt:lpstr>THANK YOU TO OUR SCHOLARSHIP COMMITTEE</vt:lpstr>
      <vt:lpstr>Thank You, Stuart and Patti Gutter!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Lake Nona  Regional Chamber   Education Committee Awards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Arnold</dc:creator>
  <cp:lastModifiedBy>Christal Feldman</cp:lastModifiedBy>
  <cp:revision>144</cp:revision>
  <cp:lastPrinted>2023-04-26T21:26:02Z</cp:lastPrinted>
  <dcterms:created xsi:type="dcterms:W3CDTF">2020-05-17T03:39:29Z</dcterms:created>
  <dcterms:modified xsi:type="dcterms:W3CDTF">2023-04-27T05:51:28Z</dcterms:modified>
</cp:coreProperties>
</file>